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70EF8-2579-4C82-A4BE-8E938B1A505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37CA-9037-46B5-BFAD-614D39DE4C7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2200" b="1" spc="250" dirty="0" smtClean="0">
                <a:solidFill>
                  <a:srgbClr val="002060"/>
                </a:solidFill>
              </a:rPr>
              <a:t>I.C. VIA ORMEA - ROMA</a:t>
            </a:r>
            <a:r>
              <a:rPr lang="it-IT" b="1" spc="250" dirty="0" smtClean="0">
                <a:solidFill>
                  <a:srgbClr val="002060"/>
                </a:solidFill>
              </a:rPr>
              <a:t/>
            </a:r>
            <a:br>
              <a:rPr lang="it-IT" b="1" spc="250" dirty="0" smtClean="0">
                <a:solidFill>
                  <a:srgbClr val="002060"/>
                </a:solidFill>
              </a:rPr>
            </a:br>
            <a:r>
              <a:rPr lang="it-IT" b="1" spc="250" dirty="0" smtClean="0">
                <a:solidFill>
                  <a:srgbClr val="002060"/>
                </a:solidFill>
              </a:rPr>
              <a:t>PROGETTO CONTINUITÀ</a:t>
            </a:r>
            <a:br>
              <a:rPr lang="it-IT" b="1" spc="250" dirty="0" smtClean="0">
                <a:solidFill>
                  <a:srgbClr val="002060"/>
                </a:solidFill>
              </a:rPr>
            </a:br>
            <a:r>
              <a:rPr lang="it-IT" b="1" spc="250" dirty="0" smtClean="0">
                <a:solidFill>
                  <a:srgbClr val="002060"/>
                </a:solidFill>
              </a:rPr>
              <a:t>Scuola Primaria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272808" cy="4680520"/>
          </a:xfrm>
        </p:spPr>
        <p:txBody>
          <a:bodyPr>
            <a:normAutofit/>
          </a:bodyPr>
          <a:lstStyle/>
          <a:p>
            <a:r>
              <a:rPr lang="it-IT" sz="2000" b="1" spc="250" dirty="0" smtClean="0">
                <a:solidFill>
                  <a:srgbClr val="002060"/>
                </a:solidFill>
              </a:rPr>
              <a:t>Relazione conclusiva </a:t>
            </a:r>
            <a:r>
              <a:rPr lang="it-IT" sz="2000" b="1" spc="250" dirty="0" err="1" smtClean="0">
                <a:solidFill>
                  <a:srgbClr val="002060"/>
                </a:solidFill>
              </a:rPr>
              <a:t>F.S.</a:t>
            </a:r>
            <a:r>
              <a:rPr lang="it-IT" sz="2000" b="1" spc="250" dirty="0" smtClean="0">
                <a:solidFill>
                  <a:srgbClr val="002060"/>
                </a:solidFill>
              </a:rPr>
              <a:t> Lucia Leone</a:t>
            </a:r>
          </a:p>
          <a:p>
            <a:r>
              <a:rPr lang="it-IT" sz="2000" b="1" spc="250" dirty="0" smtClean="0">
                <a:solidFill>
                  <a:srgbClr val="002060"/>
                </a:solidFill>
              </a:rPr>
              <a:t>Anno scolastico 2014/2015</a:t>
            </a:r>
            <a:endParaRPr lang="it-IT" sz="2000" b="1" spc="250" dirty="0">
              <a:solidFill>
                <a:srgbClr val="002060"/>
              </a:solidFill>
            </a:endParaRPr>
          </a:p>
        </p:txBody>
      </p:sp>
      <p:pic>
        <p:nvPicPr>
          <p:cNvPr id="4" name="Immagine 3" descr="C:\Users\UTENTE\Desktop\POF\untitl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80928"/>
            <a:ext cx="3600400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843808" y="5805264"/>
            <a:ext cx="3744416" cy="646331"/>
          </a:xfrm>
          <a:prstGeom prst="rect">
            <a:avLst/>
          </a:prstGeom>
          <a:solidFill>
            <a:srgbClr val="FFF75D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LA DIDATTICA INCLUSIVA </a:t>
            </a:r>
            <a:r>
              <a:rPr lang="it-IT" b="1" dirty="0" smtClean="0">
                <a:solidFill>
                  <a:srgbClr val="0070C0"/>
                </a:solidFill>
              </a:rPr>
              <a:t>INTEGRA </a:t>
            </a:r>
            <a:r>
              <a:rPr lang="it-IT" b="1" dirty="0" smtClean="0">
                <a:solidFill>
                  <a:srgbClr val="0070C0"/>
                </a:solidFill>
              </a:rPr>
              <a:t>TUTTI GLI </a:t>
            </a:r>
            <a:r>
              <a:rPr lang="it-IT" b="1" dirty="0" smtClean="0">
                <a:solidFill>
                  <a:srgbClr val="0070C0"/>
                </a:solidFill>
              </a:rPr>
              <a:t>ALLIEVI</a:t>
            </a:r>
            <a:endParaRPr lang="it-IT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it-IT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“La scuola media: istruzioni per l’uso”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24536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/>
              <a:t>Grazie al </a:t>
            </a:r>
            <a:r>
              <a:rPr lang="it-IT" sz="2800" b="1" dirty="0" smtClean="0"/>
              <a:t>“ Progetto continuità”</a:t>
            </a:r>
            <a:r>
              <a:rPr lang="it-IT" sz="2800" dirty="0" smtClean="0"/>
              <a:t> e alla professoressa </a:t>
            </a:r>
            <a:r>
              <a:rPr lang="it-IT" sz="2800" dirty="0" err="1" smtClean="0"/>
              <a:t>Mainenti</a:t>
            </a:r>
            <a:r>
              <a:rPr lang="it-IT" sz="2800" dirty="0" smtClean="0"/>
              <a:t>  gli alunni delle classi quinte della Scuola Primaria hanno avuto l’opportunità di visitare la  Scuola Secondaria di Primo Grado di via </a:t>
            </a:r>
            <a:r>
              <a:rPr lang="it-IT" sz="2800" dirty="0" err="1" smtClean="0"/>
              <a:t>Ormea</a:t>
            </a:r>
            <a:r>
              <a:rPr lang="it-IT" sz="2800" dirty="0" smtClean="0"/>
              <a:t>. Un professore ha detto loro che ci sono tanti buoni metodi per  affrontare lo studio, ma una sola cosa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è essenziale</a:t>
            </a:r>
            <a:r>
              <a:rPr lang="it-IT" sz="2800" dirty="0" smtClean="0"/>
              <a:t>: </a:t>
            </a:r>
          </a:p>
          <a:p>
            <a:pPr algn="just"/>
            <a:endParaRPr lang="it-IT" sz="2800" dirty="0" smtClean="0"/>
          </a:p>
          <a:p>
            <a:pPr algn="ctr">
              <a:buNone/>
            </a:pPr>
            <a:r>
              <a:rPr lang="it-IT" sz="54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 Inseguire il proprio sogno!”</a:t>
            </a:r>
            <a:r>
              <a:rPr lang="it-IT" sz="5400" dirty="0" smtClean="0">
                <a:solidFill>
                  <a:srgbClr val="FF0000"/>
                </a:solidFill>
              </a:rPr>
              <a:t>  </a:t>
            </a:r>
            <a:endParaRPr lang="it-IT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/>
              <a:t/>
            </a:r>
            <a:br>
              <a:rPr lang="it-IT" sz="3100" b="1" dirty="0" smtClean="0"/>
            </a:br>
            <a:r>
              <a:rPr lang="it-IT" sz="3100" b="1" dirty="0" smtClean="0">
                <a:solidFill>
                  <a:srgbClr val="0070C0"/>
                </a:solidFill>
              </a:rPr>
              <a:t>INIZIATIVE </a:t>
            </a:r>
            <a:r>
              <a:rPr lang="it-IT" sz="3100" b="1" dirty="0" err="1" smtClean="0">
                <a:solidFill>
                  <a:srgbClr val="0070C0"/>
                </a:solidFill>
              </a:rPr>
              <a:t>DI</a:t>
            </a:r>
            <a:r>
              <a:rPr lang="it-IT" sz="3100" b="1" dirty="0" smtClean="0">
                <a:solidFill>
                  <a:srgbClr val="0070C0"/>
                </a:solidFill>
              </a:rPr>
              <a:t> CONTINUITÀ TRA </a:t>
            </a:r>
            <a:r>
              <a:rPr lang="it-IT" sz="3100" b="1" dirty="0" smtClean="0">
                <a:solidFill>
                  <a:srgbClr val="0070C0"/>
                </a:solidFill>
              </a:rPr>
              <a:t>DOCENTI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Grazie all’insegnante Elisabetta Di Paola, Funzione Strumentale Continuità per la Scuola dell’Infanzia del nostro Istituto le classi quinte </a:t>
            </a:r>
            <a:r>
              <a:rPr lang="it-IT" sz="2800" dirty="0" smtClean="0"/>
              <a:t>hanno partecipato </a:t>
            </a:r>
            <a:r>
              <a:rPr lang="it-IT" sz="2800" dirty="0" smtClean="0"/>
              <a:t>alla mostra</a:t>
            </a:r>
            <a:r>
              <a:rPr lang="it-IT" sz="2800" b="1" dirty="0" smtClean="0"/>
              <a:t>:“</a:t>
            </a:r>
            <a:r>
              <a:rPr lang="it-IT" sz="2800" b="1" dirty="0" err="1" smtClean="0"/>
              <a:t>Senzatomica</a:t>
            </a:r>
            <a:r>
              <a:rPr lang="it-IT" sz="2800" b="1" dirty="0" smtClean="0"/>
              <a:t>” </a:t>
            </a:r>
            <a:r>
              <a:rPr lang="it-IT" sz="2800" dirty="0" smtClean="0"/>
              <a:t>allestita al museo Macro di Testaccio.</a:t>
            </a:r>
            <a:endParaRPr lang="it-IT" sz="2800" dirty="0"/>
          </a:p>
        </p:txBody>
      </p:sp>
      <p:pic>
        <p:nvPicPr>
          <p:cNvPr id="5" name="Immagine 4" descr="C:\Users\Utente\Desktop\FOTO QUINTA\Mostra Senzatomica\IMG_24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96952"/>
            <a:ext cx="3816424" cy="328612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Immagine 5" descr="C:\Users\Utente\Desktop\FOTO QUINTA\Mostra Senzatomica\IMG_2461.JPG"/>
          <p:cNvPicPr/>
          <p:nvPr/>
        </p:nvPicPr>
        <p:blipFill>
          <a:blip r:embed="rId3" cstate="print"/>
          <a:srcRect r="43319"/>
          <a:stretch>
            <a:fillRect/>
          </a:stretch>
        </p:blipFill>
        <p:spPr bwMode="auto">
          <a:xfrm>
            <a:off x="971600" y="3356992"/>
            <a:ext cx="2736304" cy="295232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FORMAZIONE CLASSI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it-IT" sz="2800" b="1" dirty="0" smtClean="0">
                <a:solidFill>
                  <a:srgbClr val="002060"/>
                </a:solidFill>
              </a:rPr>
              <a:t>Scuola Primaria– Scuola </a:t>
            </a:r>
            <a:r>
              <a:rPr lang="it-IT" sz="2800" b="1" dirty="0" smtClean="0">
                <a:solidFill>
                  <a:srgbClr val="002060"/>
                </a:solidFill>
              </a:rPr>
              <a:t>dell’Infanzia                               </a:t>
            </a:r>
            <a:r>
              <a:rPr lang="it-IT" sz="2800" dirty="0" smtClean="0"/>
              <a:t>A fine anno scolastico gli insegnanti dei due ordini di Scuola </a:t>
            </a:r>
            <a:r>
              <a:rPr lang="it-IT" sz="2800" dirty="0" smtClean="0"/>
              <a:t>e la </a:t>
            </a:r>
            <a:r>
              <a:rPr lang="it-IT" sz="2800" dirty="0" err="1" smtClean="0"/>
              <a:t>F.S</a:t>
            </a:r>
            <a:r>
              <a:rPr lang="it-IT" sz="2800" dirty="0" err="1" smtClean="0"/>
              <a:t>.</a:t>
            </a:r>
            <a:r>
              <a:rPr lang="it-IT" sz="2800" dirty="0" smtClean="0"/>
              <a:t> per sostegno </a:t>
            </a:r>
            <a:r>
              <a:rPr lang="it-IT" sz="2800" dirty="0" err="1" smtClean="0"/>
              <a:t>ins</a:t>
            </a:r>
            <a:r>
              <a:rPr lang="it-IT" sz="2800" dirty="0" smtClean="0"/>
              <a:t>. Concetta Di </a:t>
            </a:r>
            <a:r>
              <a:rPr lang="it-IT" sz="2800" dirty="0" err="1" smtClean="0"/>
              <a:t>Nuzzo</a:t>
            </a:r>
            <a:r>
              <a:rPr lang="it-IT" sz="2800" dirty="0" smtClean="0"/>
              <a:t>, </a:t>
            </a:r>
            <a:r>
              <a:rPr lang="it-IT" sz="2800" dirty="0" smtClean="0"/>
              <a:t>si </a:t>
            </a:r>
            <a:r>
              <a:rPr lang="it-IT" sz="2800" dirty="0" smtClean="0"/>
              <a:t>sono incontrate varie volte per lo scambio di informazioni necessarie per  la formazione delle future classi prime.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800" b="1" dirty="0" smtClean="0">
                <a:solidFill>
                  <a:srgbClr val="002060"/>
                </a:solidFill>
              </a:rPr>
              <a:t> Scuola Primaria- Scuola Secondaria di 1° </a:t>
            </a:r>
            <a:r>
              <a:rPr lang="it-IT" sz="2800" b="1" dirty="0" smtClean="0">
                <a:solidFill>
                  <a:srgbClr val="002060"/>
                </a:solidFill>
              </a:rPr>
              <a:t>Grado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it-IT" sz="2800" dirty="0" smtClean="0"/>
              <a:t>    Al termine dell’anno scolastico gli insegnanti delle classi quinte hanno avuto </a:t>
            </a:r>
            <a:r>
              <a:rPr lang="it-IT" sz="2800" dirty="0" smtClean="0"/>
              <a:t>vari </a:t>
            </a:r>
            <a:r>
              <a:rPr lang="it-IT" sz="2800" dirty="0" smtClean="0"/>
              <a:t>colloqui con le Commissioni Classi delle Scuole </a:t>
            </a:r>
            <a:r>
              <a:rPr lang="it-IT" sz="2800" dirty="0" smtClean="0"/>
              <a:t>Secondarie </a:t>
            </a:r>
            <a:r>
              <a:rPr lang="it-IT" sz="2800" dirty="0" smtClean="0"/>
              <a:t>di Primo Grado  del territorio per il passaggio di informazioni e la presentazione degli alunni in uscita-entrata.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75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solidFill>
                  <a:srgbClr val="0070C0"/>
                </a:solidFill>
              </a:rPr>
              <a:t>INIZIATIVE </a:t>
            </a:r>
            <a:r>
              <a:rPr lang="it-IT" b="1" dirty="0" err="1" smtClean="0">
                <a:solidFill>
                  <a:srgbClr val="0070C0"/>
                </a:solidFill>
              </a:rPr>
              <a:t>DI</a:t>
            </a:r>
            <a:r>
              <a:rPr lang="it-IT" b="1" dirty="0" smtClean="0">
                <a:solidFill>
                  <a:srgbClr val="0070C0"/>
                </a:solidFill>
              </a:rPr>
              <a:t> CONTINUITÀ RIVOLTE ALLE FAMIGLIE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None/>
            </a:pPr>
            <a:r>
              <a:rPr lang="it-IT" sz="3600" dirty="0" smtClean="0"/>
              <a:t>   Nel </a:t>
            </a:r>
            <a:r>
              <a:rPr lang="it-IT" sz="3600" dirty="0" smtClean="0"/>
              <a:t>mese di gennaio si sono organizzate due giornate di </a:t>
            </a:r>
            <a:r>
              <a:rPr lang="it-IT" sz="3600" b="1" dirty="0" smtClean="0"/>
              <a:t>“ Open </a:t>
            </a:r>
            <a:r>
              <a:rPr lang="it-IT" sz="3600" b="1" dirty="0" err="1" smtClean="0"/>
              <a:t>Day</a:t>
            </a:r>
            <a:r>
              <a:rPr lang="it-IT" sz="3600" b="1" dirty="0" smtClean="0"/>
              <a:t>”</a:t>
            </a:r>
            <a:r>
              <a:rPr lang="it-IT" sz="3600" dirty="0" smtClean="0"/>
              <a:t> per la presentazione della Scuola e </a:t>
            </a:r>
            <a:r>
              <a:rPr lang="it-IT" sz="3600" b="1" dirty="0" smtClean="0"/>
              <a:t>dell’Offerta </a:t>
            </a:r>
            <a:r>
              <a:rPr lang="it-IT" sz="3600" b="1" dirty="0" smtClean="0"/>
              <a:t>Formativa </a:t>
            </a:r>
            <a:r>
              <a:rPr lang="it-IT" sz="3600" dirty="0" smtClean="0"/>
              <a:t>. In </a:t>
            </a:r>
            <a:r>
              <a:rPr lang="it-IT" sz="3600" dirty="0" smtClean="0"/>
              <a:t>questa occasione e all’atto dell’iscrizione si è consegnato ai </a:t>
            </a:r>
            <a:r>
              <a:rPr lang="it-IT" sz="3600" dirty="0" smtClean="0"/>
              <a:t>genitori </a:t>
            </a:r>
            <a:r>
              <a:rPr lang="it-IT" sz="3600" dirty="0" smtClean="0"/>
              <a:t>delle future classi prime </a:t>
            </a:r>
            <a:r>
              <a:rPr lang="it-IT" sz="3600" dirty="0" smtClean="0"/>
              <a:t>una </a:t>
            </a:r>
            <a:r>
              <a:rPr lang="it-IT" sz="3600" dirty="0" smtClean="0"/>
              <a:t>sintesi del </a:t>
            </a:r>
            <a:r>
              <a:rPr lang="it-IT" sz="3600" b="1" dirty="0" err="1" smtClean="0"/>
              <a:t>P.O.F</a:t>
            </a:r>
            <a:r>
              <a:rPr lang="it-IT" sz="3600" dirty="0" err="1" smtClean="0"/>
              <a:t>.</a:t>
            </a:r>
            <a:r>
              <a:rPr lang="it-IT" sz="3600" dirty="0" smtClean="0"/>
              <a:t> 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CONCLUSIONI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/>
              <a:t>    </a:t>
            </a:r>
            <a:r>
              <a:rPr lang="it-IT" sz="2600" dirty="0" smtClean="0"/>
              <a:t>La </a:t>
            </a:r>
            <a:r>
              <a:rPr lang="it-IT" sz="2600" dirty="0" smtClean="0"/>
              <a:t>consapevolezza dell’importanza di realizzare esperienze condivise, negli obiettivi e nella didattica, che costruiscano </a:t>
            </a:r>
            <a:r>
              <a:rPr lang="it-IT" sz="2600" b="1" dirty="0" smtClean="0"/>
              <a:t>un ponte reale tra i diversi ordini di scuola per agevolare gli alunni in questo passaggio</a:t>
            </a:r>
            <a:r>
              <a:rPr lang="it-IT" sz="2600" dirty="0" smtClean="0"/>
              <a:t>, è stata la motivazione più forte che ha spinto i docenti ad impegnarsi nelle diverse attività. </a:t>
            </a:r>
            <a:endParaRPr lang="it-IT" sz="2600" dirty="0" smtClean="0"/>
          </a:p>
          <a:p>
            <a:pPr algn="just">
              <a:buNone/>
            </a:pPr>
            <a:r>
              <a:rPr lang="it-IT" sz="2600" dirty="0" smtClean="0"/>
              <a:t> </a:t>
            </a:r>
            <a:r>
              <a:rPr lang="it-IT" sz="2600" dirty="0" smtClean="0"/>
              <a:t>   In </a:t>
            </a:r>
            <a:r>
              <a:rPr lang="it-IT" sz="2600" dirty="0" smtClean="0"/>
              <a:t>fase di resoconto finale si può tracciare senz’altro un bilancio positivo grazie alla fattiva e costruttiva collaborazione tra tutti i docenti dei plessi coinvolti e all’interesse e alla partecipazione degli alunni che è stata importante sia per quanto riguarda l’aspetto metodologico e disciplinare, sia per quello </a:t>
            </a:r>
            <a:r>
              <a:rPr lang="it-IT" sz="2600" dirty="0" err="1" smtClean="0"/>
              <a:t>affettivo-relazionale</a:t>
            </a:r>
            <a:r>
              <a:rPr lang="it-IT" sz="2600" dirty="0" smtClean="0"/>
              <a:t>.</a:t>
            </a:r>
          </a:p>
          <a:p>
            <a:pPr algn="just">
              <a:buNone/>
            </a:pPr>
            <a:r>
              <a:rPr lang="it-IT" sz="1900" dirty="0" smtClean="0"/>
              <a:t>Roma 27/06/2015                                   La Docente </a:t>
            </a:r>
            <a:r>
              <a:rPr lang="it-IT" sz="1900" dirty="0" err="1" smtClean="0"/>
              <a:t>F.S.</a:t>
            </a:r>
            <a:r>
              <a:rPr lang="it-IT" sz="1900" dirty="0" smtClean="0"/>
              <a:t> per la Continuità Primaria</a:t>
            </a:r>
          </a:p>
          <a:p>
            <a:pPr algn="just">
              <a:buNone/>
            </a:pPr>
            <a:r>
              <a:rPr lang="it-IT" sz="1900" dirty="0" smtClean="0"/>
              <a:t> </a:t>
            </a:r>
            <a:r>
              <a:rPr lang="it-IT" sz="1900" dirty="0" smtClean="0"/>
              <a:t>                                                                                                  Lucia Leone</a:t>
            </a:r>
            <a:endParaRPr lang="it-IT" sz="1900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latin typeface="Bradley Hand ITC" pitchFamily="66" charset="0"/>
              </a:rPr>
              <a:t>Perché la continuità?</a:t>
            </a:r>
            <a:endParaRPr lang="it-IT" sz="5400" b="1" dirty="0">
              <a:latin typeface="Bradley Hand ITC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dirty="0"/>
              <a:t> </a:t>
            </a:r>
          </a:p>
          <a:p>
            <a:pPr algn="just">
              <a:buFont typeface="Wingdings" pitchFamily="2" charset="2"/>
              <a:buChar char="Ø"/>
            </a:pPr>
            <a:r>
              <a:rPr lang="it-IT" sz="3000" dirty="0"/>
              <a:t>P</a:t>
            </a:r>
            <a:r>
              <a:rPr lang="it-IT" sz="3000" dirty="0" smtClean="0"/>
              <a:t>er creare ambiti di educazione e offrire agli alunni l’opportunità di vivere e condividere esperienze.</a:t>
            </a:r>
          </a:p>
          <a:p>
            <a:pPr algn="just">
              <a:buFont typeface="Wingdings" pitchFamily="2" charset="2"/>
              <a:buChar char="Ø"/>
            </a:pPr>
            <a:r>
              <a:rPr lang="it-IT" sz="3000" dirty="0"/>
              <a:t>P</a:t>
            </a:r>
            <a:r>
              <a:rPr lang="it-IT" sz="3000" dirty="0" smtClean="0"/>
              <a:t>er facilitare l’accesso al nuovo ambito educativo.</a:t>
            </a:r>
          </a:p>
          <a:p>
            <a:pPr algn="just">
              <a:buFont typeface="Wingdings" pitchFamily="2" charset="2"/>
              <a:buChar char="Ø"/>
            </a:pPr>
            <a:r>
              <a:rPr lang="it-IT" sz="3000" dirty="0"/>
              <a:t>P</a:t>
            </a:r>
            <a:r>
              <a:rPr lang="it-IT" sz="3000" dirty="0" smtClean="0"/>
              <a:t>er favorire la conoscenza degli spazi che gli alunni utilizzeranno l’anno </a:t>
            </a:r>
            <a:r>
              <a:rPr lang="it-IT" sz="3000" dirty="0" smtClean="0"/>
              <a:t>successivo.</a:t>
            </a:r>
            <a:endParaRPr lang="it-IT" sz="3000" dirty="0" smtClean="0"/>
          </a:p>
          <a:p>
            <a:pPr algn="just">
              <a:buFont typeface="Wingdings" pitchFamily="2" charset="2"/>
              <a:buChar char="Ø"/>
            </a:pPr>
            <a:r>
              <a:rPr lang="it-IT" sz="3000" dirty="0" smtClean="0"/>
              <a:t>Per far conoscere gli insegnanti che continueranno il percosso </a:t>
            </a:r>
            <a:r>
              <a:rPr lang="it-IT" sz="3000" dirty="0" smtClean="0"/>
              <a:t>educativo.</a:t>
            </a:r>
            <a:endParaRPr lang="it-IT" sz="3000" dirty="0" smtClean="0"/>
          </a:p>
          <a:p>
            <a:pPr algn="just">
              <a:buFont typeface="Wingdings" pitchFamily="2" charset="2"/>
              <a:buChar char="Ø"/>
            </a:pPr>
            <a:r>
              <a:rPr lang="it-IT" sz="3000" dirty="0" smtClean="0"/>
              <a:t>Per favorire il processo di apprendimento attraverso la </a:t>
            </a:r>
            <a:r>
              <a:rPr lang="it-IT" sz="3000" dirty="0" smtClean="0"/>
              <a:t>continuità </a:t>
            </a:r>
            <a:r>
              <a:rPr lang="it-IT" sz="3000" dirty="0" smtClean="0"/>
              <a:t>didattica ed educativa.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CONTINUITÀ </a:t>
            </a:r>
            <a:r>
              <a:rPr lang="it-IT" b="1" dirty="0"/>
              <a:t>SCUOLA DELL’INFANZIA – SCUOLA PRIMARIA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848872" cy="1752600"/>
          </a:xfrm>
        </p:spPr>
        <p:txBody>
          <a:bodyPr>
            <a:normAutofit fontScale="92500"/>
          </a:bodyPr>
          <a:lstStyle/>
          <a:p>
            <a:r>
              <a:rPr lang="it-IT" sz="2800" dirty="0">
                <a:solidFill>
                  <a:schemeClr val="tx1"/>
                </a:solidFill>
              </a:rPr>
              <a:t>Il progetto ha coinvolto i </a:t>
            </a:r>
            <a:r>
              <a:rPr lang="it-IT" sz="2800" dirty="0" smtClean="0">
                <a:solidFill>
                  <a:schemeClr val="tx1"/>
                </a:solidFill>
              </a:rPr>
              <a:t>bambini </a:t>
            </a:r>
            <a:r>
              <a:rPr lang="it-IT" sz="2800" dirty="0">
                <a:solidFill>
                  <a:schemeClr val="tx1"/>
                </a:solidFill>
              </a:rPr>
              <a:t>dell’ultimo anno della Scuola dell’Infanzia </a:t>
            </a:r>
            <a:r>
              <a:rPr lang="it-IT" sz="2800" dirty="0" smtClean="0">
                <a:solidFill>
                  <a:schemeClr val="tx1"/>
                </a:solidFill>
              </a:rPr>
              <a:t>Comunale </a:t>
            </a:r>
            <a:r>
              <a:rPr lang="it-IT" sz="2800" dirty="0">
                <a:solidFill>
                  <a:schemeClr val="tx1"/>
                </a:solidFill>
              </a:rPr>
              <a:t>“ </a:t>
            </a:r>
            <a:r>
              <a:rPr lang="it-IT" sz="2800" dirty="0" err="1">
                <a:solidFill>
                  <a:schemeClr val="tx1"/>
                </a:solidFill>
              </a:rPr>
              <a:t>C.Evangelisti</a:t>
            </a:r>
            <a:r>
              <a:rPr lang="it-IT" sz="2800" dirty="0">
                <a:solidFill>
                  <a:schemeClr val="tx1"/>
                </a:solidFill>
              </a:rPr>
              <a:t>” e gli alunni della classe quinta della Scuola Primaria via Cornelia 43 unitamente agli insegnanti delle future classi Prime.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63688" y="378904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PROGETTI REALIZZATI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43808" y="4581128"/>
            <a:ext cx="4152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3600" b="1" i="1" dirty="0" smtClean="0">
                <a:solidFill>
                  <a:schemeClr val="tx2">
                    <a:lumMod val="75000"/>
                  </a:schemeClr>
                </a:solidFill>
              </a:rPr>
              <a:t>“Ti leggo una storia”</a:t>
            </a:r>
            <a:endParaRPr lang="it-IT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47664" y="5373216"/>
            <a:ext cx="6243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i="1" dirty="0" smtClean="0">
                <a:solidFill>
                  <a:schemeClr val="tx2">
                    <a:lumMod val="75000"/>
                  </a:schemeClr>
                </a:solidFill>
              </a:rPr>
              <a:t>“ Prepariamo il Natale insieme”</a:t>
            </a:r>
            <a:endParaRPr lang="it-IT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r>
              <a:rPr lang="it-IT" b="1" i="1" dirty="0" smtClean="0"/>
              <a:t>“</a:t>
            </a:r>
            <a:r>
              <a:rPr lang="it-IT" b="1" i="1" dirty="0"/>
              <a:t>Ti leggo una storia”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88632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/>
              <a:t>Gli alunni di </a:t>
            </a:r>
            <a:r>
              <a:rPr lang="it-IT" sz="2000" b="1" dirty="0"/>
              <a:t>quinta </a:t>
            </a:r>
            <a:r>
              <a:rPr lang="it-IT" sz="2000" dirty="0"/>
              <a:t>hanno  incontrato i bambini </a:t>
            </a:r>
            <a:r>
              <a:rPr lang="it-IT" sz="2000" b="1" dirty="0"/>
              <a:t>dell’ultimo anno della Scuola dell’Infanzia </a:t>
            </a:r>
            <a:r>
              <a:rPr lang="it-IT" sz="2000" dirty="0"/>
              <a:t>ed hanno letto e drammatizzato una storia. I grandi  hanno, </a:t>
            </a:r>
            <a:r>
              <a:rPr lang="it-IT" sz="2000" dirty="0" smtClean="0"/>
              <a:t>inoltre, </a:t>
            </a:r>
            <a:r>
              <a:rPr lang="it-IT" sz="2000" dirty="0"/>
              <a:t>coinvolto i piccoli  in  un’elaborazione </a:t>
            </a:r>
            <a:r>
              <a:rPr lang="it-IT" sz="2000" dirty="0" smtClean="0"/>
              <a:t>grafico- pittorica </a:t>
            </a:r>
            <a:r>
              <a:rPr lang="it-IT" sz="2000" dirty="0"/>
              <a:t>stimolando la loro creatività. </a:t>
            </a:r>
            <a:endParaRPr lang="it-IT" sz="2000" dirty="0" smtClean="0"/>
          </a:p>
          <a:p>
            <a:endParaRPr lang="it-IT" sz="2000" dirty="0"/>
          </a:p>
        </p:txBody>
      </p:sp>
      <p:pic>
        <p:nvPicPr>
          <p:cNvPr id="7" name="Immagine 6" descr="E:\ \CONTINUITà\QUINTA 150.jpg"/>
          <p:cNvPicPr/>
          <p:nvPr/>
        </p:nvPicPr>
        <p:blipFill>
          <a:blip r:embed="rId2" cstate="print"/>
          <a:srcRect l="12143"/>
          <a:stretch>
            <a:fillRect/>
          </a:stretch>
        </p:blipFill>
        <p:spPr bwMode="auto">
          <a:xfrm>
            <a:off x="2051720" y="2276872"/>
            <a:ext cx="2520280" cy="20722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Immagine 7" descr="E:\ \CONTINUITà\QUINTA 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6424" cy="2958878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Immagine 8" descr="E:\ \CONTINUITà\QUINTA 1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365104"/>
            <a:ext cx="2880320" cy="223224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i="1" dirty="0" smtClean="0"/>
              <a:t>“ Prepariamo il Natale insieme”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 Nel </a:t>
            </a:r>
            <a:r>
              <a:rPr lang="it-IT" dirty="0" smtClean="0"/>
              <a:t>mese di dicembre i bambini della Scuola dell’Infanzia Evangelisti </a:t>
            </a:r>
            <a:r>
              <a:rPr lang="it-IT" dirty="0" smtClean="0"/>
              <a:t>hanno visitato </a:t>
            </a:r>
            <a:r>
              <a:rPr lang="it-IT" dirty="0" smtClean="0"/>
              <a:t>la Scuola Primaria di via </a:t>
            </a:r>
            <a:r>
              <a:rPr lang="it-IT" dirty="0" smtClean="0"/>
              <a:t>Cornelia 43.</a:t>
            </a:r>
            <a:endParaRPr lang="it-IT" dirty="0"/>
          </a:p>
        </p:txBody>
      </p:sp>
      <p:pic>
        <p:nvPicPr>
          <p:cNvPr id="4" name="Immagine 3" descr="E:\ \CONTINUITà\QUINTA 1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824536" cy="3456384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Gli alunni della Scuola dell’Infanzia </a:t>
            </a:r>
            <a:r>
              <a:rPr lang="it-IT" dirty="0" smtClean="0"/>
              <a:t>hanno realizzato  </a:t>
            </a:r>
            <a:r>
              <a:rPr lang="it-IT" dirty="0" smtClean="0"/>
              <a:t>un oggetto natalizio  guidati dagli alunni di quinta. </a:t>
            </a:r>
          </a:p>
          <a:p>
            <a:endParaRPr lang="it-IT" dirty="0"/>
          </a:p>
        </p:txBody>
      </p:sp>
      <p:pic>
        <p:nvPicPr>
          <p:cNvPr id="6" name="Immagine 5" descr="E:\ \CONTINUITà\QUINTA 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752528" cy="388843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404664"/>
            <a:ext cx="756084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un successivo incontro i bambini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della Scuola dell’Infanzia hanno assistito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alle prove generali del </a:t>
            </a:r>
            <a:r>
              <a:rPr kumimoji="0" lang="it-IT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Concerto di Natale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preparato da  tutti gli alunni della scuola Primaria di via Cornelia 43. 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E:\ \QUINTA FOTO\CONCERTO DI NATALE\QUINTA 265.jpg"/>
          <p:cNvPicPr/>
          <p:nvPr/>
        </p:nvPicPr>
        <p:blipFill>
          <a:blip r:embed="rId2" cstate="print"/>
          <a:srcRect l="27019" t="45000" r="6894"/>
          <a:stretch>
            <a:fillRect/>
          </a:stretch>
        </p:blipFill>
        <p:spPr bwMode="auto">
          <a:xfrm>
            <a:off x="1187624" y="2996952"/>
            <a:ext cx="2520280" cy="266696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0" name="Picture 2" descr="E:\ \QUINTA FOTO\CONCERTO DI NATALE\QUINTA 288.jpg"/>
          <p:cNvPicPr>
            <a:picLocks noChangeAspect="1" noChangeArrowheads="1"/>
          </p:cNvPicPr>
          <p:nvPr/>
        </p:nvPicPr>
        <p:blipFill>
          <a:blip r:embed="rId3" cstate="print"/>
          <a:srcRect l="24445" b="17034"/>
          <a:stretch>
            <a:fillRect/>
          </a:stretch>
        </p:blipFill>
        <p:spPr bwMode="auto">
          <a:xfrm>
            <a:off x="4283968" y="2708920"/>
            <a:ext cx="4027305" cy="33166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>CONTINUITÀ SCUOLA PRIMARIA – SCUOLA SECONDARIA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1° GRADO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   Al progetto hanno partecipato Docenti e alunni delle classi quinte  della Scuola Primaria via </a:t>
            </a:r>
            <a:r>
              <a:rPr lang="it-IT" sz="2800" dirty="0" smtClean="0"/>
              <a:t>Cornelia 43  </a:t>
            </a:r>
            <a:r>
              <a:rPr lang="it-IT" sz="2800" dirty="0" smtClean="0"/>
              <a:t>e </a:t>
            </a:r>
            <a:r>
              <a:rPr lang="it-IT" sz="2800" dirty="0" smtClean="0"/>
              <a:t>Docenti </a:t>
            </a:r>
            <a:r>
              <a:rPr lang="it-IT" sz="2800" dirty="0" smtClean="0"/>
              <a:t>e alunni delle scuole Secondarie di Primo Grado dell’I.C. Via </a:t>
            </a:r>
            <a:r>
              <a:rPr lang="it-IT" sz="2800" dirty="0" err="1" smtClean="0"/>
              <a:t>Ormea</a:t>
            </a:r>
            <a:r>
              <a:rPr lang="it-IT" sz="2800" dirty="0" smtClean="0"/>
              <a:t> e del territorio.</a:t>
            </a:r>
          </a:p>
          <a:p>
            <a:pPr algn="ctr">
              <a:buNone/>
            </a:pPr>
            <a:r>
              <a:rPr lang="it-IT" sz="4400" b="1" dirty="0" smtClean="0">
                <a:solidFill>
                  <a:srgbClr val="0070C0"/>
                </a:solidFill>
              </a:rPr>
              <a:t>PROGETTI REALIZZATI </a:t>
            </a:r>
          </a:p>
          <a:p>
            <a:pPr lvl="0"/>
            <a:r>
              <a:rPr lang="it-IT" b="1" dirty="0" smtClean="0">
                <a:solidFill>
                  <a:srgbClr val="0070C0"/>
                </a:solidFill>
              </a:rPr>
              <a:t>Spettacolo musicale </a:t>
            </a:r>
            <a:r>
              <a:rPr lang="it-IT" b="1" dirty="0" smtClean="0">
                <a:solidFill>
                  <a:srgbClr val="0070C0"/>
                </a:solidFill>
              </a:rPr>
              <a:t>- </a:t>
            </a:r>
            <a:r>
              <a:rPr lang="it-IT" b="1" dirty="0" smtClean="0">
                <a:solidFill>
                  <a:srgbClr val="0070C0"/>
                </a:solidFill>
              </a:rPr>
              <a:t>Scuola </a:t>
            </a:r>
            <a:r>
              <a:rPr lang="it-IT" b="1" dirty="0" err="1" smtClean="0">
                <a:solidFill>
                  <a:srgbClr val="0070C0"/>
                </a:solidFill>
              </a:rPr>
              <a:t>A.Frank</a:t>
            </a:r>
            <a:endParaRPr lang="it-IT" b="1" dirty="0" smtClean="0">
              <a:solidFill>
                <a:srgbClr val="0070C0"/>
              </a:solidFill>
            </a:endParaRPr>
          </a:p>
          <a:p>
            <a:pPr lvl="0"/>
            <a:r>
              <a:rPr lang="it-IT" b="1" dirty="0" smtClean="0">
                <a:solidFill>
                  <a:srgbClr val="0070C0"/>
                </a:solidFill>
              </a:rPr>
              <a:t>Visita alla Scuola  Secondaria di Primo Grado </a:t>
            </a:r>
            <a:r>
              <a:rPr lang="it-IT" b="1" dirty="0" smtClean="0">
                <a:solidFill>
                  <a:srgbClr val="0070C0"/>
                </a:solidFill>
              </a:rPr>
              <a:t>via </a:t>
            </a:r>
            <a:r>
              <a:rPr lang="it-IT" b="1" dirty="0" err="1" smtClean="0">
                <a:solidFill>
                  <a:srgbClr val="0070C0"/>
                </a:solidFill>
              </a:rPr>
              <a:t>Ormea</a:t>
            </a:r>
            <a:r>
              <a:rPr lang="it-IT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4900" b="1" dirty="0" smtClean="0"/>
              <a:t>“Spettacolo musicale”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760640"/>
          </a:xfrm>
        </p:spPr>
        <p:txBody>
          <a:bodyPr/>
          <a:lstStyle/>
          <a:p>
            <a:pPr>
              <a:buNone/>
            </a:pPr>
            <a:r>
              <a:rPr lang="it-IT" sz="2400" dirty="0" smtClean="0"/>
              <a:t>  </a:t>
            </a:r>
            <a:r>
              <a:rPr lang="it-IT" sz="2400" dirty="0" smtClean="0"/>
              <a:t>   </a:t>
            </a:r>
            <a:r>
              <a:rPr lang="it-IT" sz="2400" dirty="0" smtClean="0"/>
              <a:t>Gli alunni della classe quinta della Scuola Primaria via Cornelia </a:t>
            </a:r>
            <a:r>
              <a:rPr lang="it-IT" sz="2400" dirty="0" smtClean="0"/>
              <a:t>, 43 sono </a:t>
            </a:r>
            <a:r>
              <a:rPr lang="it-IT" sz="2400" dirty="0" smtClean="0"/>
              <a:t>stati coinvolti in un </a:t>
            </a:r>
            <a:r>
              <a:rPr lang="it-IT" sz="2400" b="1" dirty="0" smtClean="0"/>
              <a:t>laboratorio di ascolto ed espressione musicale </a:t>
            </a:r>
            <a:r>
              <a:rPr lang="it-IT" sz="2400" dirty="0" smtClean="0"/>
              <a:t>presso la scuola Secondaria di Primo Grado “ A. Frank”. L’attività  si è conclusa con uno spettacolo musicale, tratto da un’opera di </a:t>
            </a:r>
            <a:r>
              <a:rPr lang="it-IT" sz="2400" dirty="0" err="1" smtClean="0"/>
              <a:t>Modest</a:t>
            </a:r>
            <a:r>
              <a:rPr lang="it-IT" sz="2400" dirty="0" smtClean="0"/>
              <a:t> </a:t>
            </a:r>
            <a:r>
              <a:rPr lang="it-IT" sz="2400" dirty="0" err="1" smtClean="0"/>
              <a:t>Petrovič</a:t>
            </a:r>
            <a:r>
              <a:rPr lang="it-IT" sz="2400" dirty="0" smtClean="0"/>
              <a:t> </a:t>
            </a:r>
            <a:r>
              <a:rPr lang="it-IT" sz="2400" dirty="0" err="1" smtClean="0"/>
              <a:t>Musorgskij</a:t>
            </a:r>
            <a:r>
              <a:rPr lang="it-IT" sz="2400" dirty="0" smtClean="0"/>
              <a:t>:  </a:t>
            </a:r>
            <a:r>
              <a:rPr lang="it-IT" sz="2400" b="1" i="1" dirty="0" smtClean="0"/>
              <a:t>“ Quadri da un’esposizione”.</a:t>
            </a:r>
            <a:r>
              <a:rPr lang="it-IT" sz="2400" dirty="0" smtClean="0"/>
              <a:t>  </a:t>
            </a:r>
            <a:endParaRPr lang="it-IT" sz="2400" b="1" dirty="0" smtClean="0"/>
          </a:p>
          <a:p>
            <a:endParaRPr lang="it-IT" dirty="0"/>
          </a:p>
        </p:txBody>
      </p:sp>
      <p:pic>
        <p:nvPicPr>
          <p:cNvPr id="4" name="Immagine 3" descr="C:\Users\Utente\Desktop\FOTO QUINTA\SPETTACOLO ANNA FRANK\QUINTA 247.jpg"/>
          <p:cNvPicPr/>
          <p:nvPr/>
        </p:nvPicPr>
        <p:blipFill>
          <a:blip r:embed="rId2" cstate="print"/>
          <a:srcRect t="10763" b="12393"/>
          <a:stretch>
            <a:fillRect/>
          </a:stretch>
        </p:blipFill>
        <p:spPr bwMode="auto">
          <a:xfrm>
            <a:off x="1691680" y="3140968"/>
            <a:ext cx="6048672" cy="324036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631</Words>
  <Application>Microsoft Office PowerPoint</Application>
  <PresentationFormat>Presentazione su schermo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   I.C. VIA ORMEA - ROMA PROGETTO CONTINUITÀ Scuola Primaria </vt:lpstr>
      <vt:lpstr>Perché la continuità?</vt:lpstr>
      <vt:lpstr> CONTINUITÀ SCUOLA DELL’INFANZIA – SCUOLA PRIMARIA </vt:lpstr>
      <vt:lpstr> “Ti leggo una storia” </vt:lpstr>
      <vt:lpstr>“ Prepariamo il Natale insieme”</vt:lpstr>
      <vt:lpstr>Diapositiva 6</vt:lpstr>
      <vt:lpstr>Diapositiva 7</vt:lpstr>
      <vt:lpstr> CONTINUITÀ SCUOLA PRIMARIA – SCUOLA SECONDARIA DI 1° GRADO </vt:lpstr>
      <vt:lpstr> “Spettacolo musicale” </vt:lpstr>
      <vt:lpstr> “La scuola media: istruzioni per l’uso” </vt:lpstr>
      <vt:lpstr> INIZIATIVE DI CONTINUITÀ TRA DOCENTI  </vt:lpstr>
      <vt:lpstr>FORMAZIONE CLASSI</vt:lpstr>
      <vt:lpstr> INIZIATIVE DI CONTINUITÀ RIVOLTE ALLE FAMIGLIE </vt:lpstr>
      <vt:lpstr>CONCLUSIONI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CONTINUITÀ</dc:title>
  <dc:creator>Utente</dc:creator>
  <cp:lastModifiedBy>Utente</cp:lastModifiedBy>
  <cp:revision>36</cp:revision>
  <dcterms:created xsi:type="dcterms:W3CDTF">2015-06-23T17:03:58Z</dcterms:created>
  <dcterms:modified xsi:type="dcterms:W3CDTF">2015-06-25T10:09:03Z</dcterms:modified>
</cp:coreProperties>
</file>